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5" r:id="rId2"/>
  </p:sldMasterIdLst>
  <p:notesMasterIdLst>
    <p:notesMasterId r:id="rId11"/>
  </p:notesMasterIdLst>
  <p:sldIdLst>
    <p:sldId id="330" r:id="rId3"/>
    <p:sldId id="357" r:id="rId4"/>
    <p:sldId id="360" r:id="rId5"/>
    <p:sldId id="303" r:id="rId6"/>
    <p:sldId id="353" r:id="rId7"/>
    <p:sldId id="339" r:id="rId8"/>
    <p:sldId id="361" r:id="rId9"/>
    <p:sldId id="301" r:id="rId10"/>
  </p:sldIdLst>
  <p:sldSz cx="12192000" cy="6858000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6FF"/>
    <a:srgbClr val="CCFFCC"/>
    <a:srgbClr val="FFFFCC"/>
    <a:srgbClr val="E2F0D9"/>
    <a:srgbClr val="F7FFF7"/>
    <a:srgbClr val="00CC99"/>
    <a:srgbClr val="FFCCCC"/>
    <a:srgbClr val="FFD966"/>
    <a:srgbClr val="FFFF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8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8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34DB1-1733-4092-A701-0AE2B0A8484A}" type="datetimeFigureOut">
              <a:rPr lang="es-ES" smtClean="0"/>
              <a:t>11/02/2026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20C3A-2599-485C-BB76-99E902F4FAB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191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20C3A-2599-485C-BB76-99E902F4FABA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822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20C3A-2599-485C-BB76-99E902F4FABA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0034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20C3A-2599-485C-BB76-99E902F4FABA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84756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F6F3D-E044-90C2-98FC-F8C14CF49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2D9D5B3-E595-D5A8-8DD3-A44E0FDDC3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CB72092-AF23-0E4B-D673-F175C2BBC1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4C8438D-99C7-2C13-6E5A-7BD54A7030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20C3A-2599-485C-BB76-99E902F4FABA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9394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" r="2"/>
          <a:stretch/>
        </p:blipFill>
        <p:spPr bwMode="auto">
          <a:xfrm>
            <a:off x="0" y="383936"/>
            <a:ext cx="8623300" cy="810719"/>
          </a:xfrm>
          <a:prstGeom prst="rect">
            <a:avLst/>
          </a:prstGeom>
          <a:noFill/>
        </p:spPr>
      </p:pic>
      <p:pic>
        <p:nvPicPr>
          <p:cNvPr id="34" name="Imagen 33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05"/>
          <a:stretch/>
        </p:blipFill>
        <p:spPr bwMode="auto">
          <a:xfrm flipH="1">
            <a:off x="11680190" y="6303644"/>
            <a:ext cx="511810" cy="470535"/>
          </a:xfrm>
          <a:prstGeom prst="rect">
            <a:avLst/>
          </a:prstGeom>
          <a:noFill/>
        </p:spPr>
      </p:pic>
      <p:sp>
        <p:nvSpPr>
          <p:cNvPr id="5" name="Marcador de pie de página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23"/>
          <a:stretch/>
        </p:blipFill>
        <p:spPr>
          <a:xfrm>
            <a:off x="19050" y="6113942"/>
            <a:ext cx="890587" cy="715138"/>
          </a:xfrm>
          <a:prstGeom prst="rect">
            <a:avLst/>
          </a:prstGeom>
        </p:spPr>
      </p:pic>
      <p:sp>
        <p:nvSpPr>
          <p:cNvPr id="22" name="Marcador de número de diapositiva 5"/>
          <p:cNvSpPr txBox="1">
            <a:spLocks/>
          </p:cNvSpPr>
          <p:nvPr userDrawn="1"/>
        </p:nvSpPr>
        <p:spPr>
          <a:xfrm>
            <a:off x="5880100" y="6360193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039233-E1E2-4C8A-8273-F3B8A215990E}" type="slidenum">
              <a:rPr lang="es-ES" sz="1400" b="1" smtClean="0">
                <a:solidFill>
                  <a:schemeClr val="bg1"/>
                </a:solidFill>
                <a:latin typeface="+mn-lt"/>
              </a:rPr>
              <a:pPr algn="ctr"/>
              <a:t>‹Nº›</a:t>
            </a:fld>
            <a:endParaRPr lang="es-E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ítulo 1"/>
          <p:cNvSpPr>
            <a:spLocks noGrp="1"/>
          </p:cNvSpPr>
          <p:nvPr userDrawn="1">
            <p:ph type="title"/>
          </p:nvPr>
        </p:nvSpPr>
        <p:spPr>
          <a:xfrm>
            <a:off x="530720" y="463123"/>
            <a:ext cx="10549792" cy="643100"/>
          </a:xfrm>
        </p:spPr>
        <p:txBody>
          <a:bodyPr anchor="ctr" anchorCtr="0">
            <a:normAutofit/>
          </a:bodyPr>
          <a:lstStyle>
            <a:lvl1pPr>
              <a:defRPr lang="es-ES" sz="2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4" name="Título 1"/>
          <p:cNvSpPr txBox="1">
            <a:spLocks/>
          </p:cNvSpPr>
          <p:nvPr userDrawn="1"/>
        </p:nvSpPr>
        <p:spPr>
          <a:xfrm>
            <a:off x="1216133" y="1774616"/>
            <a:ext cx="10515600" cy="83167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 dirty="0">
                <a:solidFill>
                  <a:srgbClr val="1E3485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342900" indent="-342900">
              <a:buClr>
                <a:srgbClr val="B09C56"/>
              </a:buClr>
              <a:buSzPct val="80000"/>
              <a:buFont typeface="Wingdings" panose="05000000000000000000" pitchFamily="2" charset="2"/>
              <a:buChar char="§"/>
            </a:pP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sz="quarter" idx="13"/>
          </p:nvPr>
        </p:nvSpPr>
        <p:spPr>
          <a:xfrm>
            <a:off x="4038600" y="1686178"/>
            <a:ext cx="7733233" cy="4287379"/>
          </a:xfrm>
        </p:spPr>
        <p:txBody>
          <a:bodyPr wrap="square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09C56"/>
              </a:buClr>
              <a:buSzPct val="80000"/>
              <a:buFont typeface="Wingdings" panose="05000000000000000000" pitchFamily="2" charset="2"/>
              <a:buChar char="§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81"/>
          <a:stretch/>
        </p:blipFill>
        <p:spPr>
          <a:xfrm>
            <a:off x="8953500" y="403438"/>
            <a:ext cx="3124200" cy="79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05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5" y="0"/>
            <a:ext cx="5095875" cy="6858000"/>
          </a:xfrm>
          <a:prstGeom prst="rect">
            <a:avLst/>
          </a:prstGeom>
        </p:spPr>
      </p:pic>
      <p:sp>
        <p:nvSpPr>
          <p:cNvPr id="6" name="Rectángulo 5"/>
          <p:cNvSpPr/>
          <p:nvPr userDrawn="1"/>
        </p:nvSpPr>
        <p:spPr>
          <a:xfrm>
            <a:off x="1" y="0"/>
            <a:ext cx="7724632" cy="6858000"/>
          </a:xfrm>
          <a:prstGeom prst="rect">
            <a:avLst/>
          </a:prstGeom>
          <a:solidFill>
            <a:srgbClr val="1E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texto 2"/>
          <p:cNvSpPr>
            <a:spLocks noGrp="1"/>
          </p:cNvSpPr>
          <p:nvPr>
            <p:ph type="body" sz="quarter" idx="13"/>
          </p:nvPr>
        </p:nvSpPr>
        <p:spPr>
          <a:xfrm>
            <a:off x="682436" y="768994"/>
            <a:ext cx="6045909" cy="541344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54013" marR="0" indent="-354013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rgbClr val="B09C56"/>
              </a:buClr>
              <a:buSzPct val="80000"/>
              <a:buFont typeface="Segoe MDL2 Assets" panose="050A0102010101010101" pitchFamily="18" charset="0"/>
              <a:buChar char="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86" y="5798577"/>
            <a:ext cx="5568592" cy="104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97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" r="2"/>
          <a:stretch/>
        </p:blipFill>
        <p:spPr bwMode="auto">
          <a:xfrm>
            <a:off x="0" y="383936"/>
            <a:ext cx="8623300" cy="810719"/>
          </a:xfrm>
          <a:prstGeom prst="rect">
            <a:avLst/>
          </a:prstGeom>
          <a:noFill/>
        </p:spPr>
      </p:pic>
      <p:pic>
        <p:nvPicPr>
          <p:cNvPr id="34" name="Imagen 33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05"/>
          <a:stretch/>
        </p:blipFill>
        <p:spPr bwMode="auto">
          <a:xfrm flipH="1">
            <a:off x="11680190" y="6303644"/>
            <a:ext cx="511810" cy="470535"/>
          </a:xfrm>
          <a:prstGeom prst="rect">
            <a:avLst/>
          </a:prstGeom>
          <a:noFill/>
        </p:spPr>
      </p:pic>
      <p:sp>
        <p:nvSpPr>
          <p:cNvPr id="5" name="Marcador de pie de página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23"/>
          <a:stretch/>
        </p:blipFill>
        <p:spPr>
          <a:xfrm>
            <a:off x="19050" y="6113942"/>
            <a:ext cx="890587" cy="715138"/>
          </a:xfrm>
          <a:prstGeom prst="rect">
            <a:avLst/>
          </a:prstGeom>
        </p:spPr>
      </p:pic>
      <p:sp>
        <p:nvSpPr>
          <p:cNvPr id="22" name="Marcador de número de diapositiva 5"/>
          <p:cNvSpPr txBox="1">
            <a:spLocks/>
          </p:cNvSpPr>
          <p:nvPr userDrawn="1"/>
        </p:nvSpPr>
        <p:spPr>
          <a:xfrm>
            <a:off x="5880100" y="6360193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039233-E1E2-4C8A-8273-F3B8A215990E}" type="slidenum">
              <a:rPr lang="es-ES" sz="1400" b="1" smtClean="0">
                <a:solidFill>
                  <a:schemeClr val="bg1"/>
                </a:solidFill>
                <a:latin typeface="+mn-lt"/>
              </a:rPr>
              <a:pPr algn="ctr"/>
              <a:t>‹Nº›</a:t>
            </a:fld>
            <a:endParaRPr lang="es-E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ítulo 1"/>
          <p:cNvSpPr>
            <a:spLocks noGrp="1"/>
          </p:cNvSpPr>
          <p:nvPr userDrawn="1">
            <p:ph type="title"/>
          </p:nvPr>
        </p:nvSpPr>
        <p:spPr>
          <a:xfrm>
            <a:off x="530720" y="463123"/>
            <a:ext cx="10549792" cy="643100"/>
          </a:xfrm>
        </p:spPr>
        <p:txBody>
          <a:bodyPr anchor="ctr" anchorCtr="0">
            <a:normAutofit/>
          </a:bodyPr>
          <a:lstStyle>
            <a:lvl1pPr>
              <a:defRPr lang="es-ES" sz="2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4" name="Título 1"/>
          <p:cNvSpPr txBox="1">
            <a:spLocks/>
          </p:cNvSpPr>
          <p:nvPr userDrawn="1"/>
        </p:nvSpPr>
        <p:spPr>
          <a:xfrm>
            <a:off x="1216133" y="1774616"/>
            <a:ext cx="10515600" cy="83167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 dirty="0">
                <a:solidFill>
                  <a:srgbClr val="1E3485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342900" indent="-342900">
              <a:buClr>
                <a:srgbClr val="B09C56"/>
              </a:buClr>
              <a:buSzPct val="80000"/>
              <a:buFont typeface="Wingdings" panose="05000000000000000000" pitchFamily="2" charset="2"/>
              <a:buChar char="§"/>
            </a:pP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sz="quarter" idx="13"/>
          </p:nvPr>
        </p:nvSpPr>
        <p:spPr>
          <a:xfrm>
            <a:off x="530720" y="1774616"/>
            <a:ext cx="7733233" cy="4287379"/>
          </a:xfrm>
        </p:spPr>
        <p:txBody>
          <a:bodyPr wrap="square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09C56"/>
              </a:buClr>
              <a:buSzPct val="80000"/>
              <a:buFont typeface="Wingdings" panose="05000000000000000000" pitchFamily="2" charset="2"/>
              <a:buChar char="§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81"/>
          <a:stretch/>
        </p:blipFill>
        <p:spPr>
          <a:xfrm>
            <a:off x="8953500" y="403438"/>
            <a:ext cx="3124200" cy="79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5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" r="2"/>
          <a:stretch/>
        </p:blipFill>
        <p:spPr bwMode="auto">
          <a:xfrm>
            <a:off x="0" y="383936"/>
            <a:ext cx="8623300" cy="810719"/>
          </a:xfrm>
          <a:prstGeom prst="rect">
            <a:avLst/>
          </a:prstGeom>
          <a:noFill/>
        </p:spPr>
      </p:pic>
      <p:pic>
        <p:nvPicPr>
          <p:cNvPr id="34" name="Imagen 33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05"/>
          <a:stretch/>
        </p:blipFill>
        <p:spPr bwMode="auto">
          <a:xfrm flipH="1">
            <a:off x="11680190" y="6303644"/>
            <a:ext cx="511810" cy="470535"/>
          </a:xfrm>
          <a:prstGeom prst="rect">
            <a:avLst/>
          </a:prstGeom>
          <a:noFill/>
        </p:spPr>
      </p:pic>
      <p:sp>
        <p:nvSpPr>
          <p:cNvPr id="5" name="Marcador de pie de página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23"/>
          <a:stretch/>
        </p:blipFill>
        <p:spPr>
          <a:xfrm>
            <a:off x="19050" y="6113942"/>
            <a:ext cx="890587" cy="715138"/>
          </a:xfrm>
          <a:prstGeom prst="rect">
            <a:avLst/>
          </a:prstGeom>
        </p:spPr>
      </p:pic>
      <p:sp>
        <p:nvSpPr>
          <p:cNvPr id="22" name="Marcador de número de diapositiva 5"/>
          <p:cNvSpPr txBox="1">
            <a:spLocks/>
          </p:cNvSpPr>
          <p:nvPr userDrawn="1"/>
        </p:nvSpPr>
        <p:spPr>
          <a:xfrm>
            <a:off x="5880100" y="6360193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7039233-E1E2-4C8A-8273-F3B8A215990E}" type="slidenum">
              <a:rPr lang="es-ES" sz="1400" b="1" smtClean="0">
                <a:solidFill>
                  <a:schemeClr val="bg1"/>
                </a:solidFill>
                <a:latin typeface="+mn-lt"/>
              </a:rPr>
              <a:pPr algn="ctr"/>
              <a:t>‹Nº›</a:t>
            </a:fld>
            <a:endParaRPr lang="es-E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" name="Título 1"/>
          <p:cNvSpPr>
            <a:spLocks noGrp="1"/>
          </p:cNvSpPr>
          <p:nvPr userDrawn="1">
            <p:ph type="title"/>
          </p:nvPr>
        </p:nvSpPr>
        <p:spPr>
          <a:xfrm>
            <a:off x="530720" y="463123"/>
            <a:ext cx="10549792" cy="643100"/>
          </a:xfrm>
        </p:spPr>
        <p:txBody>
          <a:bodyPr anchor="ctr" anchorCtr="0">
            <a:normAutofit/>
          </a:bodyPr>
          <a:lstStyle>
            <a:lvl1pPr>
              <a:defRPr lang="es-ES" sz="2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14" name="Título 1"/>
          <p:cNvSpPr txBox="1">
            <a:spLocks/>
          </p:cNvSpPr>
          <p:nvPr userDrawn="1"/>
        </p:nvSpPr>
        <p:spPr>
          <a:xfrm>
            <a:off x="1216133" y="1774616"/>
            <a:ext cx="10515600" cy="83167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 dirty="0">
                <a:solidFill>
                  <a:srgbClr val="1E3485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342900" indent="-342900">
              <a:buClr>
                <a:srgbClr val="B09C56"/>
              </a:buClr>
              <a:buSzPct val="80000"/>
              <a:buFont typeface="Wingdings" panose="05000000000000000000" pitchFamily="2" charset="2"/>
              <a:buChar char="§"/>
            </a:pPr>
            <a:endParaRPr lang="es-ES" dirty="0"/>
          </a:p>
        </p:txBody>
      </p:sp>
      <p:sp>
        <p:nvSpPr>
          <p:cNvPr id="3" name="Marcador de texto 2"/>
          <p:cNvSpPr>
            <a:spLocks noGrp="1"/>
          </p:cNvSpPr>
          <p:nvPr userDrawn="1">
            <p:ph type="body" sz="quarter" idx="13"/>
          </p:nvPr>
        </p:nvSpPr>
        <p:spPr>
          <a:xfrm>
            <a:off x="530720" y="1686178"/>
            <a:ext cx="11241113" cy="4287379"/>
          </a:xfrm>
        </p:spPr>
        <p:txBody>
          <a:bodyPr wrap="square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09C56"/>
              </a:buClr>
              <a:buSzPct val="80000"/>
              <a:buFont typeface="Wingdings" panose="05000000000000000000" pitchFamily="2" charset="2"/>
              <a:buChar char="§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81"/>
          <a:stretch/>
        </p:blipFill>
        <p:spPr>
          <a:xfrm>
            <a:off x="8953500" y="403438"/>
            <a:ext cx="3124200" cy="79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8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601" y="5564215"/>
            <a:ext cx="6708136" cy="57510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05"/>
          <a:stretch/>
        </p:blipFill>
        <p:spPr>
          <a:xfrm>
            <a:off x="1462062" y="4980673"/>
            <a:ext cx="4310921" cy="55414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56"/>
          <a:stretch/>
        </p:blipFill>
        <p:spPr>
          <a:xfrm>
            <a:off x="958881" y="4832687"/>
            <a:ext cx="908019" cy="731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91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1"/>
          <p:cNvSpPr/>
          <p:nvPr userDrawn="1"/>
        </p:nvSpPr>
        <p:spPr>
          <a:xfrm flipV="1">
            <a:off x="9584531" y="277262"/>
            <a:ext cx="2116932" cy="1146590"/>
          </a:xfrm>
          <a:prstGeom prst="parallelogram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Rectángulo 2"/>
          <p:cNvSpPr/>
          <p:nvPr userDrawn="1"/>
        </p:nvSpPr>
        <p:spPr>
          <a:xfrm flipV="1">
            <a:off x="0" y="277136"/>
            <a:ext cx="10382249" cy="1142747"/>
          </a:xfrm>
          <a:prstGeom prst="rect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Rectángulo 3"/>
          <p:cNvSpPr/>
          <p:nvPr userDrawn="1"/>
        </p:nvSpPr>
        <p:spPr>
          <a:xfrm flipV="1">
            <a:off x="0" y="280308"/>
            <a:ext cx="10534649" cy="1142747"/>
          </a:xfrm>
          <a:prstGeom prst="rect">
            <a:avLst/>
          </a:prstGeom>
          <a:solidFill>
            <a:srgbClr val="EDEDED"/>
          </a:solidFill>
          <a:ln>
            <a:solidFill>
              <a:srgbClr val="EDED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riángulo rectángulo 4"/>
          <p:cNvSpPr/>
          <p:nvPr userDrawn="1"/>
        </p:nvSpPr>
        <p:spPr>
          <a:xfrm rot="17676758" flipV="1">
            <a:off x="11179678" y="536023"/>
            <a:ext cx="763612" cy="630330"/>
          </a:xfrm>
          <a:prstGeom prst="rtTriangle">
            <a:avLst/>
          </a:prstGeom>
          <a:solidFill>
            <a:srgbClr val="EDEDED"/>
          </a:solidFill>
          <a:ln w="200025" cap="rnd">
            <a:solidFill>
              <a:srgbClr val="EDEDED"/>
            </a:solidFill>
            <a:round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8808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48" y="0"/>
            <a:ext cx="4886325" cy="6858000"/>
          </a:xfrm>
          <a:prstGeom prst="rect">
            <a:avLst/>
          </a:prstGeom>
        </p:spPr>
      </p:pic>
      <p:sp>
        <p:nvSpPr>
          <p:cNvPr id="6" name="Rectángulo 5"/>
          <p:cNvSpPr/>
          <p:nvPr userDrawn="1"/>
        </p:nvSpPr>
        <p:spPr>
          <a:xfrm>
            <a:off x="1" y="0"/>
            <a:ext cx="7724632" cy="6858000"/>
          </a:xfrm>
          <a:prstGeom prst="rect">
            <a:avLst/>
          </a:prstGeom>
          <a:solidFill>
            <a:srgbClr val="1E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86" y="5798577"/>
            <a:ext cx="5568592" cy="1041084"/>
          </a:xfrm>
          <a:prstGeom prst="rect">
            <a:avLst/>
          </a:prstGeom>
        </p:spPr>
      </p:pic>
      <p:sp>
        <p:nvSpPr>
          <p:cNvPr id="7" name="Marcador de texto 2"/>
          <p:cNvSpPr>
            <a:spLocks noGrp="1"/>
          </p:cNvSpPr>
          <p:nvPr>
            <p:ph type="body" sz="quarter" idx="13"/>
          </p:nvPr>
        </p:nvSpPr>
        <p:spPr>
          <a:xfrm>
            <a:off x="682436" y="768994"/>
            <a:ext cx="6045909" cy="541344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54013" marR="0" indent="-354013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rgbClr val="B09C56"/>
              </a:buClr>
              <a:buSzPct val="80000"/>
              <a:buFont typeface="Segoe MDL2 Assets" panose="050A0102010101010101" pitchFamily="18" charset="0"/>
              <a:buChar char="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22105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644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48" y="0"/>
            <a:ext cx="4886325" cy="6858000"/>
          </a:xfrm>
          <a:prstGeom prst="rect">
            <a:avLst/>
          </a:prstGeom>
        </p:spPr>
      </p:pic>
      <p:sp>
        <p:nvSpPr>
          <p:cNvPr id="6" name="Rectángulo 5"/>
          <p:cNvSpPr/>
          <p:nvPr userDrawn="1"/>
        </p:nvSpPr>
        <p:spPr>
          <a:xfrm>
            <a:off x="1" y="0"/>
            <a:ext cx="7724632" cy="6858000"/>
          </a:xfrm>
          <a:prstGeom prst="rect">
            <a:avLst/>
          </a:prstGeom>
          <a:solidFill>
            <a:srgbClr val="1E3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86" y="5798577"/>
            <a:ext cx="5568592" cy="1041084"/>
          </a:xfrm>
          <a:prstGeom prst="rect">
            <a:avLst/>
          </a:prstGeom>
        </p:spPr>
      </p:pic>
      <p:sp>
        <p:nvSpPr>
          <p:cNvPr id="7" name="Marcador de texto 2"/>
          <p:cNvSpPr>
            <a:spLocks noGrp="1"/>
          </p:cNvSpPr>
          <p:nvPr>
            <p:ph type="body" sz="quarter" idx="13"/>
          </p:nvPr>
        </p:nvSpPr>
        <p:spPr>
          <a:xfrm>
            <a:off x="682436" y="768994"/>
            <a:ext cx="6045909" cy="541344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54013" marR="0" indent="-354013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rgbClr val="B09C56"/>
              </a:buClr>
              <a:buSzPct val="80000"/>
              <a:buFont typeface="Segoe MDL2 Assets" panose="050A0102010101010101" pitchFamily="18" charset="0"/>
              <a:buChar char="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4009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48" y="0"/>
            <a:ext cx="4886325" cy="6858000"/>
          </a:xfrm>
          <a:prstGeom prst="rect">
            <a:avLst/>
          </a:prstGeom>
        </p:spPr>
      </p:pic>
      <p:sp>
        <p:nvSpPr>
          <p:cNvPr id="6" name="Rectángulo 5"/>
          <p:cNvSpPr/>
          <p:nvPr userDrawn="1"/>
        </p:nvSpPr>
        <p:spPr>
          <a:xfrm>
            <a:off x="1" y="0"/>
            <a:ext cx="772463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texto 2"/>
          <p:cNvSpPr>
            <a:spLocks noGrp="1"/>
          </p:cNvSpPr>
          <p:nvPr>
            <p:ph type="body" sz="quarter" idx="13"/>
          </p:nvPr>
        </p:nvSpPr>
        <p:spPr>
          <a:xfrm>
            <a:off x="682436" y="768994"/>
            <a:ext cx="6045909" cy="541344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54013" marR="0" indent="-354013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Clr>
                <a:srgbClr val="B09C56"/>
              </a:buClr>
              <a:buSzPct val="80000"/>
              <a:buFont typeface="Segoe MDL2 Assets" panose="050A0102010101010101" pitchFamily="18" charset="0"/>
              <a:buChar char=""/>
              <a:tabLst/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ES" dirty="0"/>
              <a:t>Editar el estilo de texto del patrón</a:t>
            </a:r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786" y="5798577"/>
            <a:ext cx="5568592" cy="104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0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13294-2F85-468F-97F6-44D00041D5A3}" type="datetimeFigureOut">
              <a:rPr lang="es-ES" smtClean="0"/>
              <a:t>11/02/2026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39233-E1E2-4C8A-8273-F3B8A215990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759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2" r:id="rId2"/>
    <p:sldLayoutId id="2147483697" r:id="rId3"/>
    <p:sldLayoutId id="2147483689" r:id="rId4"/>
    <p:sldLayoutId id="2147483691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21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701" r:id="rId2"/>
    <p:sldLayoutId id="2147483703" r:id="rId3"/>
    <p:sldLayoutId id="214748370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58369" y="2841035"/>
            <a:ext cx="75232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Prog</a:t>
            </a:r>
            <a:r>
              <a:rPr kumimoji="0" lang="es-ES" sz="26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lang="es-ES" sz="2600" b="1" kern="0" dirty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País Vasco</a:t>
            </a:r>
            <a:r>
              <a:rPr kumimoji="0" lang="es-ES" sz="2600" b="1" i="0" u="none" strike="noStrike" kern="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 FEDER </a:t>
            </a:r>
            <a:r>
              <a:rPr kumimoji="0" lang="es-ES" sz="26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2021-2027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6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E</a:t>
            </a:r>
            <a:r>
              <a:rPr lang="es-ES" sz="2600" b="1" kern="0" dirty="0" err="1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stimación</a:t>
            </a:r>
            <a:r>
              <a:rPr kumimoji="0" lang="es-ES" sz="26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 de la regla N+3 2026</a:t>
            </a:r>
            <a:br>
              <a:rPr kumimoji="0" lang="es-ES" sz="26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s-ES" sz="2600" b="1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Arial"/>
              </a:rPr>
              <a:t>Datos reales 2025 y previsiones 2026</a:t>
            </a:r>
            <a:endParaRPr kumimoji="0" lang="es-ES" sz="2600" b="1" i="0" u="none" strike="noStrike" kern="1200" cap="none" spc="0" normalizeH="0" baseline="0" noProof="0" dirty="0">
              <a:ln>
                <a:noFill/>
              </a:ln>
              <a:solidFill>
                <a:srgbClr val="191A4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812C553-8B80-FDA4-E072-ECE4378F435B}"/>
              </a:ext>
            </a:extLst>
          </p:cNvPr>
          <p:cNvSpPr txBox="1"/>
          <p:nvPr/>
        </p:nvSpPr>
        <p:spPr>
          <a:xfrm>
            <a:off x="5636124" y="4787100"/>
            <a:ext cx="6555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cs typeface="Arial"/>
              </a:rPr>
              <a:t>  Comité de </a:t>
            </a:r>
            <a:r>
              <a:rPr lang="es-ES" sz="2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Seguimiento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kern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                             Bilbao</a:t>
            </a:r>
            <a:r>
              <a:rPr lang="es-ES" sz="2000" b="1" kern="0" noProof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, 18 </a:t>
            </a:r>
            <a:r>
              <a:rPr lang="es-ES" sz="2000" b="1" kern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de febrero de 2026</a:t>
            </a:r>
            <a:endParaRPr kumimoji="0" lang="es-ES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66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>
          <a:xfrm>
            <a:off x="303745" y="1193867"/>
            <a:ext cx="6642000" cy="4551152"/>
          </a:xfrm>
        </p:spPr>
        <p:txBody>
          <a:bodyPr/>
          <a:lstStyle/>
          <a:p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Selección de operaciones Art 42 a 10/02/2026 Versión vigente y propuesta de reprogramación</a:t>
            </a:r>
            <a:endParaRPr lang="es-E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57461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err="1"/>
              <a:t>Prog</a:t>
            </a:r>
            <a:r>
              <a:rPr lang="es-ES" dirty="0"/>
              <a:t> País Vasco 2021 – 2027</a:t>
            </a:r>
            <a:br>
              <a:rPr lang="es-ES" dirty="0"/>
            </a:br>
            <a:r>
              <a:rPr lang="es-ES" dirty="0"/>
              <a:t>Selección de Operaciones art 42 a 10/02/2026</a:t>
            </a:r>
            <a:endParaRPr lang="es-ES" dirty="0">
              <a:solidFill>
                <a:srgbClr val="1E3485"/>
              </a:solidFill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028470"/>
              </p:ext>
            </p:extLst>
          </p:nvPr>
        </p:nvGraphicFramePr>
        <p:xfrm>
          <a:off x="1733941" y="2209856"/>
          <a:ext cx="8143349" cy="2438288"/>
        </p:xfrm>
        <a:graphic>
          <a:graphicData uri="http://schemas.openxmlformats.org/drawingml/2006/table">
            <a:tbl>
              <a:tblPr firstRow="1" bandRow="1"/>
              <a:tblGrid>
                <a:gridCol w="744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6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4162316360"/>
                    </a:ext>
                  </a:extLst>
                </a:gridCol>
                <a:gridCol w="1192927">
                  <a:extLst>
                    <a:ext uri="{9D8B030D-6E8A-4147-A177-3AD203B41FA5}">
                      <a16:colId xmlns:a16="http://schemas.microsoft.com/office/drawing/2014/main" val="3998843943"/>
                    </a:ext>
                  </a:extLst>
                </a:gridCol>
                <a:gridCol w="1503096">
                  <a:extLst>
                    <a:ext uri="{9D8B030D-6E8A-4147-A177-3AD203B41FA5}">
                      <a16:colId xmlns:a16="http://schemas.microsoft.com/office/drawing/2014/main" val="1504037833"/>
                    </a:ext>
                  </a:extLst>
                </a:gridCol>
                <a:gridCol w="971550">
                  <a:extLst>
                    <a:ext uri="{9D8B030D-6E8A-4147-A177-3AD203B41FA5}">
                      <a16:colId xmlns:a16="http://schemas.microsoft.com/office/drawing/2014/main" val="2643491749"/>
                    </a:ext>
                  </a:extLst>
                </a:gridCol>
              </a:tblGrid>
              <a:tr h="323514">
                <a:tc>
                  <a:txBody>
                    <a:bodyPr/>
                    <a:lstStyle/>
                    <a:p>
                      <a:pPr algn="ctr"/>
                      <a:endParaRPr lang="es-E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Versión Vigente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Propuesta Reprogramación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4138106"/>
                  </a:ext>
                </a:extLst>
              </a:tr>
              <a:tr h="4117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endParaRPr lang="es-E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Gasto </a:t>
                      </a:r>
                      <a:r>
                        <a:rPr lang="es-ES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prog</a:t>
                      </a: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sin AT (A)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Importe seleccionado (B)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 B / 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Gasto </a:t>
                      </a:r>
                      <a:r>
                        <a:rPr lang="es-ES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prog</a:t>
                      </a: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sin AT (A)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Importe seleccionado (B)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 B / 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7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1A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53,49%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53,49%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543311"/>
                  </a:ext>
                </a:extLst>
              </a:tr>
              <a:tr h="2647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1C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158,81%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158,81%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094725"/>
                  </a:ext>
                </a:extLst>
              </a:tr>
              <a:tr h="264712">
                <a:tc>
                  <a:txBody>
                    <a:bodyPr/>
                    <a:lstStyle/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2A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136,34%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146,45%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112776"/>
                  </a:ext>
                </a:extLst>
              </a:tr>
              <a:tr h="2647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2B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55,17%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5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endParaRPr lang="es-E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342,82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425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3"/>
          </p:nvPr>
        </p:nvSpPr>
        <p:spPr>
          <a:xfrm>
            <a:off x="303745" y="1193867"/>
            <a:ext cx="6642000" cy="4551152"/>
          </a:xfrm>
        </p:spPr>
        <p:txBody>
          <a:bodyPr/>
          <a:lstStyle/>
          <a:p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Estimación de ejecución y cumplimiento regla N+3 2026. Ejecución declarada a 31/12/2025 y previsiones 2026. Versión vigente en SFC y propuesta de reprogramación</a:t>
            </a:r>
            <a:endParaRPr lang="es-ES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6807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err="1"/>
              <a:t>Prog</a:t>
            </a:r>
            <a:r>
              <a:rPr lang="es-ES" dirty="0"/>
              <a:t> País Vasco 2021 – 2027</a:t>
            </a:r>
            <a:br>
              <a:rPr lang="es-ES" dirty="0"/>
            </a:br>
            <a:r>
              <a:rPr lang="es-ES" dirty="0"/>
              <a:t>Estimación de la regla N+3 2026</a:t>
            </a:r>
            <a:endParaRPr lang="es-ES" dirty="0">
              <a:solidFill>
                <a:srgbClr val="1E3485"/>
              </a:solidFill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FDDEA236-D3C9-CD9F-3244-9A117DDD91CB}"/>
              </a:ext>
            </a:extLst>
          </p:cNvPr>
          <p:cNvSpPr txBox="1">
            <a:spLocks/>
          </p:cNvSpPr>
          <p:nvPr/>
        </p:nvSpPr>
        <p:spPr bwMode="auto">
          <a:xfrm>
            <a:off x="928358" y="1609343"/>
            <a:ext cx="10335283" cy="49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anose="05000000000000000000" pitchFamily="2" charset="2"/>
              <a:buChar char="Ø"/>
              <a:defRPr sz="2400" b="1">
                <a:solidFill>
                  <a:srgbClr val="002A5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–"/>
              <a:defRPr sz="2000" b="1">
                <a:solidFill>
                  <a:srgbClr val="002A54"/>
                </a:solidFill>
                <a:latin typeface="+mn-lt"/>
                <a:cs typeface="+mn-cs"/>
              </a:defRPr>
            </a:lvl2pPr>
            <a:lvl3pPr marL="11430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•"/>
              <a:defRPr sz="2000">
                <a:solidFill>
                  <a:srgbClr val="002A54"/>
                </a:solidFill>
                <a:latin typeface="+mn-lt"/>
                <a:cs typeface="+mn-cs"/>
              </a:defRPr>
            </a:lvl3pPr>
            <a:lvl4pPr marL="16002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–"/>
              <a:defRPr>
                <a:solidFill>
                  <a:srgbClr val="002A54"/>
                </a:solidFill>
                <a:latin typeface="+mn-lt"/>
                <a:cs typeface="+mn-cs"/>
              </a:defRPr>
            </a:lvl4pPr>
            <a:lvl5pPr marL="2057400" indent="-228600" algn="just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»"/>
              <a:defRPr sz="1600">
                <a:solidFill>
                  <a:srgbClr val="002A54"/>
                </a:solidFill>
                <a:latin typeface="+mn-lt"/>
                <a:cs typeface="+mn-cs"/>
              </a:defRPr>
            </a:lvl5pPr>
            <a:lvl6pPr marL="25146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»"/>
              <a:defRPr sz="1600">
                <a:solidFill>
                  <a:srgbClr val="002A54"/>
                </a:solidFill>
                <a:latin typeface="+mn-lt"/>
                <a:cs typeface="+mn-cs"/>
              </a:defRPr>
            </a:lvl6pPr>
            <a:lvl7pPr marL="29718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»"/>
              <a:defRPr sz="1600">
                <a:solidFill>
                  <a:srgbClr val="002A54"/>
                </a:solidFill>
                <a:latin typeface="+mn-lt"/>
                <a:cs typeface="+mn-cs"/>
              </a:defRPr>
            </a:lvl7pPr>
            <a:lvl8pPr marL="34290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»"/>
              <a:defRPr sz="1600">
                <a:solidFill>
                  <a:srgbClr val="002A54"/>
                </a:solidFill>
                <a:latin typeface="+mn-lt"/>
                <a:cs typeface="+mn-cs"/>
              </a:defRPr>
            </a:lvl8pPr>
            <a:lvl9pPr marL="3886200" indent="-228600" algn="just" rtl="0" fontAlgn="base"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Char char="»"/>
              <a:defRPr sz="1600">
                <a:solidFill>
                  <a:srgbClr val="002A54"/>
                </a:solidFill>
                <a:latin typeface="+mn-lt"/>
                <a:cs typeface="+mn-cs"/>
              </a:defRPr>
            </a:lvl9pPr>
          </a:lstStyle>
          <a:p>
            <a:pPr marL="0" indent="0">
              <a:buClr>
                <a:srgbClr val="001933"/>
              </a:buClr>
              <a:buNone/>
              <a:defRPr/>
            </a:pPr>
            <a:r>
              <a:rPr lang="es-ES" altLang="es-ES" sz="1800" b="0" kern="0" dirty="0">
                <a:solidFill>
                  <a:srgbClr val="003366"/>
                </a:solidFill>
                <a:effectLst/>
                <a:latin typeface="Arial"/>
                <a:cs typeface="Arial"/>
              </a:rPr>
              <a:t>Para computar la ayuda válida, se realizará el siguiente cálculo para cada PI / Categoría de región, tras lo cual se agregarán los importes obtenidos y se contrastará con el objetivo N+3 a cubrir.</a:t>
            </a:r>
            <a:endParaRPr kumimoji="0" lang="es-ES" altLang="es-ES" sz="1800" b="0" i="0" u="none" strike="noStrike" kern="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>
              <a:buClr>
                <a:srgbClr val="001933"/>
              </a:buClr>
              <a:buFont typeface="Arial" panose="020B0604020202020204" pitchFamily="34" charset="0"/>
              <a:buChar char="•"/>
              <a:defRPr/>
            </a:pPr>
            <a:r>
              <a:rPr kumimoji="0" lang="es-ES" altLang="es-ES" sz="1800" b="0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 se cumplen las condiciones favorecedoras, la ayuda válida será la menor de los siguientes dos importes</a:t>
            </a:r>
          </a:p>
          <a:p>
            <a:pPr lvl="1" indent="-342900">
              <a:buClr>
                <a:srgbClr val="001933"/>
              </a:buClr>
              <a:buFont typeface="Wingdings" panose="05000000000000000000" pitchFamily="2" charset="2"/>
              <a:buChar char="ü"/>
              <a:defRPr/>
            </a:pPr>
            <a:r>
              <a:rPr lang="es-ES" altLang="es-ES" sz="1800" kern="0" baseline="0" dirty="0">
                <a:solidFill>
                  <a:srgbClr val="003366"/>
                </a:solidFill>
                <a:effectLst/>
                <a:latin typeface="Arial"/>
                <a:cs typeface="Arial"/>
              </a:rPr>
              <a:t>Ayuda programada con AT</a:t>
            </a:r>
          </a:p>
          <a:p>
            <a:pPr lvl="1" indent="-342900">
              <a:buClr>
                <a:srgbClr val="001933"/>
              </a:buClr>
              <a:buFont typeface="Wingdings" panose="05000000000000000000" pitchFamily="2" charset="2"/>
              <a:buChar char="ü"/>
              <a:defRPr/>
            </a:pPr>
            <a:r>
              <a:rPr lang="es-ES" altLang="es-ES" sz="1800" kern="0" dirty="0">
                <a:solidFill>
                  <a:srgbClr val="003366"/>
                </a:solidFill>
                <a:latin typeface="Arial"/>
                <a:cs typeface="Arial"/>
              </a:rPr>
              <a:t>Ayuda declarada CON AT</a:t>
            </a:r>
            <a:endParaRPr kumimoji="0" lang="es-ES" altLang="es-ES" sz="1800" i="0" u="none" strike="noStrike" kern="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cs typeface="Arial"/>
            </a:endParaRPr>
          </a:p>
          <a:p>
            <a:pPr>
              <a:buClr>
                <a:srgbClr val="001933"/>
              </a:buClr>
              <a:buFont typeface="Arial" panose="020B0604020202020204" pitchFamily="34" charset="0"/>
              <a:buChar char="•"/>
              <a:defRPr/>
            </a:pPr>
            <a:r>
              <a:rPr kumimoji="0" lang="es-ES" altLang="es-ES" sz="1800" b="0" i="0" u="none" strike="noStrike" kern="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 NO se cumplen las condiciones favorecedoras, la ayuda válida será la menor de los siguientes dos importes</a:t>
            </a:r>
          </a:p>
          <a:p>
            <a:pPr lvl="1" indent="-342900">
              <a:buClr>
                <a:srgbClr val="001933"/>
              </a:buClr>
              <a:buFont typeface="Wingdings" panose="05000000000000000000" pitchFamily="2" charset="2"/>
              <a:buChar char="ü"/>
              <a:defRPr/>
            </a:pPr>
            <a:r>
              <a:rPr lang="es-ES" altLang="es-ES" sz="1800" kern="0" baseline="0" dirty="0">
                <a:solidFill>
                  <a:srgbClr val="003366"/>
                </a:solidFill>
                <a:effectLst/>
                <a:latin typeface="Arial"/>
                <a:cs typeface="Arial"/>
              </a:rPr>
              <a:t>Ayuda programada con AT</a:t>
            </a:r>
          </a:p>
          <a:p>
            <a:pPr lvl="1" indent="-342900">
              <a:buClr>
                <a:srgbClr val="001933"/>
              </a:buClr>
              <a:buFont typeface="Wingdings" panose="05000000000000000000" pitchFamily="2" charset="2"/>
              <a:buChar char="ü"/>
              <a:defRPr/>
            </a:pPr>
            <a:r>
              <a:rPr lang="es-ES" altLang="es-ES" sz="1800" kern="0" dirty="0">
                <a:solidFill>
                  <a:srgbClr val="003366"/>
                </a:solidFill>
                <a:latin typeface="Arial"/>
                <a:cs typeface="Arial"/>
              </a:rPr>
              <a:t>Ayuda declarada SIN AT allí donde no se cumplan las condiciones favorecedoras</a:t>
            </a:r>
            <a:endParaRPr kumimoji="0" lang="es-ES" altLang="es-ES" sz="1800" b="0" i="0" u="none" strike="noStrike" kern="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1933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es-ES" altLang="es-ES" sz="2000" b="1" i="0" u="none" strike="noStrike" kern="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3272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err="1"/>
              <a:t>Prog</a:t>
            </a:r>
            <a:r>
              <a:rPr lang="es-ES" dirty="0"/>
              <a:t> País Vasco 2021 – 2027</a:t>
            </a:r>
            <a:br>
              <a:rPr lang="es-ES" dirty="0"/>
            </a:br>
            <a:r>
              <a:rPr lang="es-ES" dirty="0"/>
              <a:t>Ejecución real a 31/12/2025 y </a:t>
            </a:r>
            <a:r>
              <a:rPr lang="es-ES" dirty="0" err="1"/>
              <a:t>prev</a:t>
            </a:r>
            <a:r>
              <a:rPr lang="es-ES" dirty="0"/>
              <a:t> 2026 </a:t>
            </a:r>
            <a:r>
              <a:rPr lang="es-ES" sz="1800" dirty="0"/>
              <a:t>(Importes en M€)</a:t>
            </a:r>
            <a:endParaRPr lang="es-ES" dirty="0">
              <a:solidFill>
                <a:srgbClr val="1E3485"/>
              </a:solidFill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367065"/>
              </p:ext>
            </p:extLst>
          </p:nvPr>
        </p:nvGraphicFramePr>
        <p:xfrm>
          <a:off x="1856820" y="2609638"/>
          <a:ext cx="8799410" cy="2285924"/>
        </p:xfrm>
        <a:graphic>
          <a:graphicData uri="http://schemas.openxmlformats.org/drawingml/2006/table">
            <a:tbl>
              <a:tblPr firstRow="1" bandRow="1"/>
              <a:tblGrid>
                <a:gridCol w="744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9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126160412"/>
                    </a:ext>
                  </a:extLst>
                </a:gridCol>
                <a:gridCol w="414089">
                  <a:extLst>
                    <a:ext uri="{9D8B030D-6E8A-4147-A177-3AD203B41FA5}">
                      <a16:colId xmlns:a16="http://schemas.microsoft.com/office/drawing/2014/main" val="3661464685"/>
                    </a:ext>
                  </a:extLst>
                </a:gridCol>
                <a:gridCol w="1797269">
                  <a:extLst>
                    <a:ext uri="{9D8B030D-6E8A-4147-A177-3AD203B41FA5}">
                      <a16:colId xmlns:a16="http://schemas.microsoft.com/office/drawing/2014/main" val="2839065222"/>
                    </a:ext>
                  </a:extLst>
                </a:gridCol>
                <a:gridCol w="1103586">
                  <a:extLst>
                    <a:ext uri="{9D8B030D-6E8A-4147-A177-3AD203B41FA5}">
                      <a16:colId xmlns:a16="http://schemas.microsoft.com/office/drawing/2014/main" val="82629002"/>
                    </a:ext>
                  </a:extLst>
                </a:gridCol>
                <a:gridCol w="960437">
                  <a:extLst>
                    <a:ext uri="{9D8B030D-6E8A-4147-A177-3AD203B41FA5}">
                      <a16:colId xmlns:a16="http://schemas.microsoft.com/office/drawing/2014/main" val="396157246"/>
                    </a:ext>
                  </a:extLst>
                </a:gridCol>
              </a:tblGrid>
              <a:tr h="439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endParaRPr lang="es-E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Ayuda programada con AT (A)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Ayuda </a:t>
                      </a:r>
                      <a:r>
                        <a:rPr lang="es-ES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ejec</a:t>
                      </a: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 31/12/2025 (B)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 ejecución  </a:t>
                      </a:r>
                      <a:b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 / 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Ayuda </a:t>
                      </a:r>
                      <a:r>
                        <a:rPr lang="es-ES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ejec</a:t>
                      </a: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prevista válida N+3 a 31/12/2026 (C)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Límite N+3 2026 (D)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Saldo N+3 </a:t>
                      </a:r>
                    </a:p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(C-D)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1A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26,98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1C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22">
                <a:tc>
                  <a:txBody>
                    <a:bodyPr/>
                    <a:lstStyle/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2A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908798"/>
                  </a:ext>
                </a:extLst>
              </a:tr>
              <a:tr h="243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2B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303424"/>
                  </a:ext>
                </a:extLst>
              </a:tr>
              <a:tr h="1929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endParaRPr lang="es-E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165,68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4918CD3-20A7-DFC4-10CF-78483182C70F}"/>
              </a:ext>
            </a:extLst>
          </p:cNvPr>
          <p:cNvSpPr txBox="1"/>
          <p:nvPr/>
        </p:nvSpPr>
        <p:spPr>
          <a:xfrm>
            <a:off x="1310352" y="1275556"/>
            <a:ext cx="899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Versión vigente del PO. Cumplimiento pleno de las Condiciones favorecedoras</a:t>
            </a:r>
          </a:p>
        </p:txBody>
      </p:sp>
    </p:spTree>
    <p:extLst>
      <p:ext uri="{BB962C8B-B14F-4D97-AF65-F5344CB8AC3E}">
        <p14:creationId xmlns:p14="http://schemas.microsoft.com/office/powerpoint/2010/main" val="3748969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022DB-B672-AC6C-2F29-DA69ADBA0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C41A67-8165-AFAD-AE5D-F227C2768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err="1"/>
              <a:t>Prog</a:t>
            </a:r>
            <a:r>
              <a:rPr lang="es-ES" dirty="0"/>
              <a:t> País Vasco 2021 – 2027</a:t>
            </a:r>
            <a:br>
              <a:rPr lang="es-ES" dirty="0"/>
            </a:br>
            <a:r>
              <a:rPr lang="es-ES" dirty="0"/>
              <a:t>Ejecución real a 31/12/2025 y </a:t>
            </a:r>
            <a:r>
              <a:rPr lang="es-ES" dirty="0" err="1"/>
              <a:t>prev</a:t>
            </a:r>
            <a:r>
              <a:rPr lang="es-ES" dirty="0"/>
              <a:t> 2026 </a:t>
            </a:r>
            <a:r>
              <a:rPr lang="es-ES" sz="1800" dirty="0"/>
              <a:t>(Importes en M€)</a:t>
            </a:r>
            <a:endParaRPr lang="es-ES" dirty="0">
              <a:solidFill>
                <a:srgbClr val="1E3485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C135182-01A4-F454-0751-B3DE63B46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966721"/>
              </p:ext>
            </p:extLst>
          </p:nvPr>
        </p:nvGraphicFramePr>
        <p:xfrm>
          <a:off x="1856616" y="2602894"/>
          <a:ext cx="8767879" cy="2285924"/>
        </p:xfrm>
        <a:graphic>
          <a:graphicData uri="http://schemas.openxmlformats.org/drawingml/2006/table">
            <a:tbl>
              <a:tblPr firstRow="1" bandRow="1"/>
              <a:tblGrid>
                <a:gridCol w="744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9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126160412"/>
                    </a:ext>
                  </a:extLst>
                </a:gridCol>
                <a:gridCol w="382558">
                  <a:extLst>
                    <a:ext uri="{9D8B030D-6E8A-4147-A177-3AD203B41FA5}">
                      <a16:colId xmlns:a16="http://schemas.microsoft.com/office/drawing/2014/main" val="3661464685"/>
                    </a:ext>
                  </a:extLst>
                </a:gridCol>
                <a:gridCol w="1797269">
                  <a:extLst>
                    <a:ext uri="{9D8B030D-6E8A-4147-A177-3AD203B41FA5}">
                      <a16:colId xmlns:a16="http://schemas.microsoft.com/office/drawing/2014/main" val="2839065222"/>
                    </a:ext>
                  </a:extLst>
                </a:gridCol>
                <a:gridCol w="1103586">
                  <a:extLst>
                    <a:ext uri="{9D8B030D-6E8A-4147-A177-3AD203B41FA5}">
                      <a16:colId xmlns:a16="http://schemas.microsoft.com/office/drawing/2014/main" val="82629002"/>
                    </a:ext>
                  </a:extLst>
                </a:gridCol>
                <a:gridCol w="960437">
                  <a:extLst>
                    <a:ext uri="{9D8B030D-6E8A-4147-A177-3AD203B41FA5}">
                      <a16:colId xmlns:a16="http://schemas.microsoft.com/office/drawing/2014/main" val="396157246"/>
                    </a:ext>
                  </a:extLst>
                </a:gridCol>
              </a:tblGrid>
              <a:tr h="4391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/>
                      <a:endParaRPr lang="es-E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Ayuda programada con AT (A)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Ayuda </a:t>
                      </a:r>
                      <a:r>
                        <a:rPr lang="es-ES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ejec</a:t>
                      </a: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 31/12/2025 (B)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 ejecución  </a:t>
                      </a:r>
                      <a:b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 / 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E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Ayuda </a:t>
                      </a:r>
                      <a:r>
                        <a:rPr lang="es-ES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ejec</a:t>
                      </a: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prevista válida N+3 a 31/12/2026 (C)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Límite N+3 2026 (D)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Saldo N+3 </a:t>
                      </a:r>
                    </a:p>
                    <a:p>
                      <a:pPr algn="ctr" fontAlgn="ctr"/>
                      <a:r>
                        <a:rPr lang="es-E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(C-D)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1A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26,98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1C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222">
                <a:tc>
                  <a:txBody>
                    <a:bodyPr/>
                    <a:lstStyle/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2A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2908798"/>
                  </a:ext>
                </a:extLst>
              </a:tr>
              <a:tr h="2432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 2B </a:t>
                      </a:r>
                    </a:p>
                  </a:txBody>
                  <a:tcPr marL="91412" marR="91412" marT="45715" marB="45715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DD6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5303424"/>
                  </a:ext>
                </a:extLst>
              </a:tr>
              <a:tr h="1929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endParaRPr lang="es-E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19" marR="91419" marT="45702" marB="4570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165,68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E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17,42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366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5EAE0FC-3D53-8A17-6856-34F970670C3D}"/>
              </a:ext>
            </a:extLst>
          </p:cNvPr>
          <p:cNvSpPr txBox="1"/>
          <p:nvPr/>
        </p:nvSpPr>
        <p:spPr>
          <a:xfrm>
            <a:off x="1310351" y="1275556"/>
            <a:ext cx="9860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Versión Reprogramación del PO. Cumplimiento pleno de las Condiciones favorecedoras</a:t>
            </a:r>
          </a:p>
        </p:txBody>
      </p:sp>
    </p:spTree>
    <p:extLst>
      <p:ext uri="{BB962C8B-B14F-4D97-AF65-F5344CB8AC3E}">
        <p14:creationId xmlns:p14="http://schemas.microsoft.com/office/powerpoint/2010/main" val="3960443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4579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ortad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r">
          <a:defRPr sz="2400" dirty="0">
            <a:solidFill>
              <a:srgbClr val="32448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4354</TotalTime>
  <Words>515</Words>
  <Application>Microsoft Office PowerPoint</Application>
  <PresentationFormat>Panorámica</PresentationFormat>
  <Paragraphs>131</Paragraphs>
  <Slides>8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Segoe MDL2 Assets</vt:lpstr>
      <vt:lpstr>Wingdings</vt:lpstr>
      <vt:lpstr>Tema de Office</vt:lpstr>
      <vt:lpstr>Portada</vt:lpstr>
      <vt:lpstr>Presentación de PowerPoint</vt:lpstr>
      <vt:lpstr>Presentación de PowerPoint</vt:lpstr>
      <vt:lpstr>Prog País Vasco 2021 – 2027 Selección de Operaciones art 42 a 10/02/2026</vt:lpstr>
      <vt:lpstr>Presentación de PowerPoint</vt:lpstr>
      <vt:lpstr>Prog País Vasco 2021 – 2027 Estimación de la regla N+3 2026</vt:lpstr>
      <vt:lpstr>Prog País Vasco 2021 – 2027 Ejecución real a 31/12/2025 y prev 2026 (Importes en M€)</vt:lpstr>
      <vt:lpstr>Prog País Vasco 2021 – 2027 Ejecución real a 31/12/2025 y prev 2026 (Importes en M€)</vt:lpstr>
      <vt:lpstr>Presentación de PowerPoint</vt:lpstr>
    </vt:vector>
  </TitlesOfParts>
  <Company>IGAE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SGPE</dc:creator>
  <cp:lastModifiedBy>Azcarate Corcuera, David</cp:lastModifiedBy>
  <cp:revision>381</cp:revision>
  <cp:lastPrinted>2024-10-28T10:48:39Z</cp:lastPrinted>
  <dcterms:created xsi:type="dcterms:W3CDTF">2023-07-04T11:01:40Z</dcterms:created>
  <dcterms:modified xsi:type="dcterms:W3CDTF">2026-02-11T12:06:20Z</dcterms:modified>
</cp:coreProperties>
</file>